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CANDIDA VAGINITIS (MONILIASIS)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854950" cy="137160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2200" dirty="0" err="1" smtClean="0"/>
              <a:t>Dr</a:t>
            </a:r>
            <a:r>
              <a:rPr lang="en-US" sz="2200" dirty="0" smtClean="0"/>
              <a:t> </a:t>
            </a:r>
            <a:r>
              <a:rPr lang="en-US" sz="2200" dirty="0" err="1" smtClean="0"/>
              <a:t>Shanthi</a:t>
            </a:r>
            <a:r>
              <a:rPr lang="en-US" sz="2200" dirty="0" smtClean="0"/>
              <a:t> Serene </a:t>
            </a:r>
            <a:r>
              <a:rPr lang="en-US" sz="2200" dirty="0" err="1" smtClean="0"/>
              <a:t>Sylum</a:t>
            </a:r>
            <a:r>
              <a:rPr lang="en-US" sz="2200" dirty="0" smtClean="0"/>
              <a:t> V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/>
              <a:t>Professor and Head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/>
              <a:t>Dept. Obstetrics and Gynaecology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/>
              <a:t>SKHMC </a:t>
            </a:r>
            <a:r>
              <a:rPr lang="en-US" sz="2200" dirty="0" err="1" smtClean="0"/>
              <a:t>Kulasekharam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590800"/>
            <a:ext cx="2819400" cy="1143000"/>
          </a:xfrm>
        </p:spPr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371600"/>
            <a:ext cx="7086600" cy="4754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Causative Organism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733800" cy="4389120"/>
          </a:xfrm>
        </p:spPr>
        <p:txBody>
          <a:bodyPr/>
          <a:lstStyle/>
          <a:p>
            <a:r>
              <a:rPr lang="en-US" dirty="0" smtClean="0"/>
              <a:t>Moniliasis is caused by </a:t>
            </a:r>
            <a:r>
              <a:rPr lang="en-US" i="1" dirty="0" smtClean="0"/>
              <a:t>Candida albicans, a gram positive </a:t>
            </a:r>
            <a:r>
              <a:rPr lang="en-US" dirty="0" smtClean="0"/>
              <a:t>yeast-like fungus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81200"/>
            <a:ext cx="401002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762000"/>
          <a:ext cx="83058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244"/>
                <a:gridCol w="7690556"/>
              </a:tblGrid>
              <a:tr h="7134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Predisposing factors for </a:t>
                      </a:r>
                      <a:r>
                        <a:rPr kumimoji="0" lang="en-US" sz="24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Candida </a:t>
                      </a:r>
                      <a:r>
                        <a:rPr kumimoji="0" lang="en-US" sz="2400" b="1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vaginitis</a:t>
                      </a:r>
                      <a:endParaRPr kumimoji="0" lang="en-US" sz="2400" b="1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253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. 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Diabetes : • ↑ Glycogen in the cells, </a:t>
                      </a:r>
                      <a:r>
                        <a:rPr kumimoji="0" lang="en-US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glycosuria</a:t>
                      </a:r>
                      <a:endParaRPr kumimoji="0" lang="en-US" sz="2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. Pregnancy : • ↑ Vaginal acidity, </a:t>
                      </a:r>
                      <a:r>
                        <a:rPr kumimoji="0" lang="en-US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glycosuria</a:t>
                      </a:r>
                      <a:endParaRPr kumimoji="0" lang="en-US" sz="2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↑ Glycogen in the cells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. Broad spectrum antibiotics :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• ↓ Acid forming lactobacillus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. Combined oral pills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. </a:t>
                      </a:r>
                      <a:r>
                        <a:rPr kumimoji="0" lang="en-US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Immuno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suppression – HIV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. Drugs–steroids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. Thyroid, Parathyroid disease: • Obesity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Features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patient complains of vaginal discharge with</a:t>
            </a:r>
          </a:p>
          <a:p>
            <a:r>
              <a:rPr lang="en-US" dirty="0" smtClean="0"/>
              <a:t>intense </a:t>
            </a:r>
            <a:r>
              <a:rPr lang="en-US" dirty="0" err="1" smtClean="0"/>
              <a:t>vulvovaginal</a:t>
            </a:r>
            <a:r>
              <a:rPr lang="en-US" dirty="0" smtClean="0"/>
              <a:t> </a:t>
            </a:r>
            <a:r>
              <a:rPr lang="en-US" dirty="0" err="1" smtClean="0"/>
              <a:t>pruritus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The </a:t>
            </a:r>
            <a:r>
              <a:rPr lang="en-US" b="1" dirty="0" err="1" smtClean="0"/>
              <a:t>pruritis</a:t>
            </a:r>
            <a:r>
              <a:rPr lang="en-US" b="1" dirty="0" smtClean="0"/>
              <a:t> is out of proportion to the discharge. </a:t>
            </a:r>
          </a:p>
          <a:p>
            <a:r>
              <a:rPr lang="en-US" b="1" dirty="0" smtClean="0"/>
              <a:t>There may be </a:t>
            </a:r>
            <a:r>
              <a:rPr lang="en-US" b="1" dirty="0" err="1" smtClean="0"/>
              <a:t>dyspareunia</a:t>
            </a:r>
            <a:r>
              <a:rPr lang="en-US" b="1" dirty="0" smtClean="0"/>
              <a:t>  </a:t>
            </a:r>
            <a:r>
              <a:rPr lang="en-US" dirty="0" smtClean="0"/>
              <a:t>due to local soreness.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On examination: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196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(a) The discharge is thick, </a:t>
            </a:r>
            <a:r>
              <a:rPr lang="en-US" dirty="0" err="1" smtClean="0"/>
              <a:t>curdy</a:t>
            </a:r>
            <a:r>
              <a:rPr lang="en-US" dirty="0" smtClean="0"/>
              <a:t> white and in flakes,</a:t>
            </a:r>
          </a:p>
          <a:p>
            <a:r>
              <a:rPr lang="en-US" dirty="0" smtClean="0"/>
              <a:t>(cottage cheese type) often adherent to the vaginal</a:t>
            </a:r>
          </a:p>
          <a:p>
            <a:r>
              <a:rPr lang="en-US" dirty="0" smtClean="0"/>
              <a:t>Wall.</a:t>
            </a:r>
          </a:p>
          <a:p>
            <a:r>
              <a:rPr lang="en-US" dirty="0" smtClean="0"/>
              <a:t>(b) Vulva may be red and swollen with evidences of</a:t>
            </a:r>
          </a:p>
          <a:p>
            <a:r>
              <a:rPr lang="en-US" dirty="0" err="1" smtClean="0"/>
              <a:t>pruritus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(c) Vaginal examination may be tender. Removal of</a:t>
            </a:r>
          </a:p>
          <a:p>
            <a:r>
              <a:rPr lang="en-US" dirty="0" smtClean="0"/>
              <a:t>the white flakes reveals multiple oozing spots.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1100" y="1981200"/>
            <a:ext cx="415290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04088"/>
            <a:ext cx="6553200" cy="1143000"/>
          </a:xfrm>
        </p:spPr>
        <p:txBody>
          <a:bodyPr/>
          <a:lstStyle/>
          <a:p>
            <a:r>
              <a:rPr lang="en-US" b="1" dirty="0" smtClean="0"/>
              <a:t>Diagnosis: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Wet Smear of vaginal discharge is </a:t>
            </a:r>
            <a:r>
              <a:rPr lang="en-US" dirty="0" smtClean="0"/>
              <a:t>prepared. </a:t>
            </a:r>
          </a:p>
          <a:p>
            <a:r>
              <a:rPr lang="en-US" dirty="0" smtClean="0"/>
              <a:t>KOH solution (10%) is added to </a:t>
            </a:r>
            <a:r>
              <a:rPr lang="en-US" dirty="0" err="1" smtClean="0"/>
              <a:t>lyse</a:t>
            </a:r>
            <a:r>
              <a:rPr lang="en-US" dirty="0" smtClean="0"/>
              <a:t> the other cells. Filamentous form of </a:t>
            </a:r>
            <a:r>
              <a:rPr lang="en-US" dirty="0" err="1" smtClean="0"/>
              <a:t>mycella</a:t>
            </a:r>
            <a:r>
              <a:rPr lang="en-US" dirty="0" smtClean="0"/>
              <a:t>, </a:t>
            </a:r>
            <a:r>
              <a:rPr lang="en-US" dirty="0" err="1" smtClean="0"/>
              <a:t>pseudohyphae</a:t>
            </a:r>
            <a:endParaRPr lang="en-US" dirty="0" smtClean="0"/>
          </a:p>
          <a:p>
            <a:r>
              <a:rPr lang="en-US" dirty="0" smtClean="0"/>
              <a:t>can be seen under the microscope.</a:t>
            </a:r>
          </a:p>
          <a:p>
            <a:r>
              <a:rPr lang="en-US" b="1" dirty="0" smtClean="0"/>
              <a:t>Culture in Nickerson’s or </a:t>
            </a:r>
            <a:r>
              <a:rPr lang="en-US" b="1" dirty="0" err="1" smtClean="0"/>
              <a:t>Sabouraud’s</a:t>
            </a:r>
            <a:r>
              <a:rPr lang="en-US" b="1" dirty="0" smtClean="0"/>
              <a:t> media—</a:t>
            </a:r>
          </a:p>
          <a:p>
            <a:r>
              <a:rPr lang="en-US" dirty="0" smtClean="0"/>
              <a:t>become positive in 24–72 hours.</a:t>
            </a:r>
          </a:p>
          <a:p>
            <a:r>
              <a:rPr lang="en-US" b="1" dirty="0" smtClean="0"/>
              <a:t>Women with recurrent </a:t>
            </a:r>
            <a:r>
              <a:rPr lang="en-US" b="1" dirty="0" err="1" smtClean="0"/>
              <a:t>vulvovaginitis</a:t>
            </a:r>
            <a:r>
              <a:rPr lang="en-US" b="1" dirty="0" smtClean="0"/>
              <a:t>, vaginal</a:t>
            </a:r>
          </a:p>
          <a:p>
            <a:r>
              <a:rPr lang="en-US" dirty="0" smtClean="0"/>
              <a:t>boric acid capsule (600 mg gelatin </a:t>
            </a:r>
            <a:r>
              <a:rPr lang="en-US" dirty="0" err="1" smtClean="0"/>
              <a:t>capusles</a:t>
            </a:r>
            <a:r>
              <a:rPr lang="en-US" dirty="0" smtClean="0"/>
              <a:t>) is</a:t>
            </a:r>
          </a:p>
          <a:p>
            <a:r>
              <a:rPr lang="en-US" dirty="0" smtClean="0"/>
              <a:t>effective. Boric acid inhibits fungal cell wall growth.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704088"/>
            <a:ext cx="6400800" cy="1143000"/>
          </a:xfrm>
        </p:spPr>
        <p:txBody>
          <a:bodyPr/>
          <a:lstStyle/>
          <a:p>
            <a:r>
              <a:rPr lang="en-US" b="1" dirty="0" smtClean="0"/>
              <a:t>Treatment: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38912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Corrections of the predisposing factors should be done, if possible.</a:t>
            </a:r>
          </a:p>
          <a:p>
            <a:r>
              <a:rPr lang="en-US" b="1" dirty="0" smtClean="0"/>
              <a:t>Homoeopathic medicines are given with symptom similarity. </a:t>
            </a:r>
          </a:p>
          <a:p>
            <a:r>
              <a:rPr lang="en-US" b="1" dirty="0" smtClean="0"/>
              <a:t> Local fungicidal </a:t>
            </a:r>
            <a:r>
              <a:rPr lang="en-US" dirty="0" smtClean="0"/>
              <a:t>preparations commonly used are of the </a:t>
            </a:r>
            <a:r>
              <a:rPr lang="en-US" dirty="0" err="1" smtClean="0"/>
              <a:t>polyene</a:t>
            </a:r>
            <a:r>
              <a:rPr lang="en-US" dirty="0" smtClean="0"/>
              <a:t> or </a:t>
            </a:r>
            <a:r>
              <a:rPr lang="en-US" dirty="0" err="1" smtClean="0"/>
              <a:t>azole</a:t>
            </a:r>
            <a:r>
              <a:rPr lang="en-US" dirty="0" smtClean="0"/>
              <a:t> group. </a:t>
            </a:r>
            <a:r>
              <a:rPr lang="en-US" dirty="0" err="1" smtClean="0"/>
              <a:t>Nystatin</a:t>
            </a:r>
            <a:r>
              <a:rPr lang="en-US" dirty="0" smtClean="0"/>
              <a:t>, </a:t>
            </a:r>
            <a:r>
              <a:rPr lang="en-US" dirty="0" err="1" smtClean="0"/>
              <a:t>clotrimazole</a:t>
            </a:r>
            <a:r>
              <a:rPr lang="en-US" dirty="0" smtClean="0"/>
              <a:t>, </a:t>
            </a:r>
            <a:r>
              <a:rPr lang="en-US" dirty="0" err="1" smtClean="0"/>
              <a:t>miconazole</a:t>
            </a:r>
            <a:r>
              <a:rPr lang="en-US" dirty="0" smtClean="0"/>
              <a:t>, </a:t>
            </a:r>
            <a:r>
              <a:rPr lang="en-US" dirty="0" err="1" smtClean="0"/>
              <a:t>econazole</a:t>
            </a:r>
            <a:r>
              <a:rPr lang="en-US" dirty="0" smtClean="0"/>
              <a:t> are used in the form of </a:t>
            </a:r>
            <a:r>
              <a:rPr lang="en-US" b="1" dirty="0" smtClean="0"/>
              <a:t>either vaginal cream or pessary.</a:t>
            </a:r>
          </a:p>
          <a:p>
            <a:r>
              <a:rPr lang="en-US" dirty="0" smtClean="0"/>
              <a:t>One pessary is to be introduced high in the vagina at bedtime for consecutive 2 weeks.</a:t>
            </a:r>
          </a:p>
          <a:p>
            <a:r>
              <a:rPr lang="en-US" dirty="0" smtClean="0"/>
              <a:t> In severe cases, additional use of pessary in the morning is advocated.</a:t>
            </a:r>
          </a:p>
          <a:p>
            <a:r>
              <a:rPr lang="en-US" dirty="0" smtClean="0"/>
              <a:t>The treatment should be continued even during menstruation. </a:t>
            </a:r>
          </a:p>
          <a:p>
            <a:r>
              <a:rPr lang="en-US" i="1" dirty="0" smtClean="0"/>
              <a:t>Single dose oral therapy with </a:t>
            </a:r>
            <a:r>
              <a:rPr lang="en-US" i="1" dirty="0" err="1" smtClean="0"/>
              <a:t>fluconazole</a:t>
            </a:r>
            <a:r>
              <a:rPr lang="en-US" i="1" dirty="0" smtClean="0"/>
              <a:t> </a:t>
            </a:r>
            <a:r>
              <a:rPr lang="en-US" dirty="0" smtClean="0"/>
              <a:t>(150 mg) or </a:t>
            </a:r>
            <a:r>
              <a:rPr lang="en-US" dirty="0" err="1" smtClean="0"/>
              <a:t>itraconazole</a:t>
            </a:r>
            <a:r>
              <a:rPr lang="en-US" dirty="0" smtClean="0"/>
              <a:t> is also found effective.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Associated intestinal </a:t>
            </a:r>
            <a:r>
              <a:rPr lang="en-US" dirty="0" err="1" smtClean="0"/>
              <a:t>moniliasis</a:t>
            </a:r>
            <a:r>
              <a:rPr lang="en-US" dirty="0" smtClean="0"/>
              <a:t> should be treated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fluconazole</a:t>
            </a:r>
            <a:r>
              <a:rPr lang="en-US" dirty="0" smtClean="0"/>
              <a:t> 50 mg daily orally for 7 days. Husband</a:t>
            </a:r>
          </a:p>
          <a:p>
            <a:r>
              <a:rPr lang="en-US" dirty="0" smtClean="0"/>
              <a:t>should be treated with </a:t>
            </a:r>
            <a:r>
              <a:rPr lang="en-US" dirty="0" err="1" smtClean="0"/>
              <a:t>nystatin</a:t>
            </a:r>
            <a:r>
              <a:rPr lang="en-US" dirty="0" smtClean="0"/>
              <a:t> ointment</a:t>
            </a:r>
          </a:p>
          <a:p>
            <a:r>
              <a:rPr lang="en-US" dirty="0" smtClean="0"/>
              <a:t>locally for few days following each act of coitus.</a:t>
            </a:r>
          </a:p>
          <a:p>
            <a:r>
              <a:rPr lang="en-US" dirty="0" smtClean="0"/>
              <a:t>The use of condom is preferred.</a:t>
            </a:r>
          </a:p>
          <a:p>
            <a:r>
              <a:rPr lang="en-US" dirty="0" smtClean="0"/>
              <a:t>Resistance to these drugs is not known. The</a:t>
            </a:r>
          </a:p>
          <a:p>
            <a:r>
              <a:rPr lang="en-US" dirty="0" smtClean="0"/>
              <a:t>systemic antifungal drugs fluconazole and </a:t>
            </a:r>
            <a:r>
              <a:rPr lang="en-US" dirty="0" err="1" smtClean="0"/>
              <a:t>itraconazole</a:t>
            </a:r>
            <a:r>
              <a:rPr lang="en-US" dirty="0" smtClean="0"/>
              <a:t> are effective in a single dose oral therapy.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DC </a:t>
            </a:r>
            <a:r>
              <a:rPr lang="en-US" dirty="0" err="1"/>
              <a:t>Dutta’s</a:t>
            </a:r>
            <a:r>
              <a:rPr lang="en-US" dirty="0"/>
              <a:t> Textbook of Gynecology including Contraception Enlarged &amp; Revised Reprint of Sixth Edition Edited by </a:t>
            </a:r>
            <a:r>
              <a:rPr lang="en-US" dirty="0" err="1"/>
              <a:t>Hiralal</a:t>
            </a:r>
            <a:r>
              <a:rPr lang="en-US" dirty="0"/>
              <a:t> </a:t>
            </a:r>
            <a:r>
              <a:rPr lang="en-US" dirty="0" err="1"/>
              <a:t>Conar</a:t>
            </a:r>
            <a:r>
              <a:rPr lang="en-US"/>
              <a:t> November 2013 JAYPEE.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2861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472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CANDIDA VAGINITIS (MONILIASIS)</vt:lpstr>
      <vt:lpstr>Causative Organism </vt:lpstr>
      <vt:lpstr>PowerPoint Presentation</vt:lpstr>
      <vt:lpstr>Clinical Features </vt:lpstr>
      <vt:lpstr>On examination: </vt:lpstr>
      <vt:lpstr>Diagnosis:</vt:lpstr>
      <vt:lpstr>Treatment:</vt:lpstr>
      <vt:lpstr>PowerPoint Presentation</vt:lpstr>
      <vt:lpstr>PowerPoint Presentation</vt:lpstr>
      <vt:lpstr>Thank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 VAGINITIS (MONILIASIS)</dc:title>
  <dc:creator>Admin</dc:creator>
  <cp:lastModifiedBy>AS</cp:lastModifiedBy>
  <cp:revision>6</cp:revision>
  <dcterms:created xsi:type="dcterms:W3CDTF">2006-08-16T00:00:00Z</dcterms:created>
  <dcterms:modified xsi:type="dcterms:W3CDTF">2021-11-14T14:38:37Z</dcterms:modified>
</cp:coreProperties>
</file>